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0" r:id="rId2"/>
    <p:sldId id="288" r:id="rId3"/>
    <p:sldId id="289" r:id="rId4"/>
    <p:sldId id="260" r:id="rId5"/>
    <p:sldId id="287" r:id="rId6"/>
    <p:sldId id="275" r:id="rId7"/>
    <p:sldId id="296" r:id="rId8"/>
    <p:sldId id="290" r:id="rId9"/>
    <p:sldId id="262" r:id="rId10"/>
    <p:sldId id="293" r:id="rId11"/>
    <p:sldId id="299" r:id="rId12"/>
    <p:sldId id="294" r:id="rId13"/>
    <p:sldId id="258" r:id="rId14"/>
    <p:sldId id="263" r:id="rId15"/>
    <p:sldId id="297" r:id="rId16"/>
    <p:sldId id="298" r:id="rId17"/>
    <p:sldId id="279" r:id="rId18"/>
    <p:sldId id="291" r:id="rId19"/>
    <p:sldId id="282" r:id="rId20"/>
    <p:sldId id="292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40" autoAdjust="0"/>
  </p:normalViewPr>
  <p:slideViewPr>
    <p:cSldViewPr>
      <p:cViewPr varScale="1">
        <p:scale>
          <a:sx n="63" d="100"/>
          <a:sy n="63" d="100"/>
        </p:scale>
        <p:origin x="-15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D906C-725A-44D7-9CB4-110230D0C18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4ABF2-F83C-4F3C-A6C4-0BF2037AB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8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baseline="0" dirty="0" smtClean="0"/>
              <a:t>আজেকর পাঠের </a:t>
            </a:r>
            <a:r>
              <a:rPr lang="en-US" baseline="0" dirty="0" err="1" smtClean="0"/>
              <a:t>দ্বিতীয়</a:t>
            </a:r>
            <a:r>
              <a:rPr lang="bn-IN" baseline="0" dirty="0" smtClean="0"/>
              <a:t> শিখনফল ঘন ও পাতলা দ্রবণ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জানার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উদেশ্যে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পরীক্ষা</a:t>
            </a:r>
            <a:r>
              <a:rPr lang="bn-IN" baseline="0" dirty="0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r>
              <a:rPr lang="en-US" dirty="0" smtClean="0"/>
              <a:t> </a:t>
            </a:r>
            <a:r>
              <a:rPr lang="en-US" dirty="0" err="1" smtClean="0"/>
              <a:t>উপকরণ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সরবরাহ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dirty="0" err="1" smtClean="0"/>
              <a:t>কাজটি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</a:t>
            </a:r>
            <a:r>
              <a:rPr lang="bn-BD" baseline="0" dirty="0" smtClean="0"/>
              <a:t>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bn-BD" baseline="0" dirty="0" smtClean="0"/>
              <a:t> অথবা প্রদর্শনের মাধ্যমে বিষয়টি সহজ করে শিক্ষার্থীকে বু</a:t>
            </a:r>
            <a:r>
              <a:rPr lang="bn-IN" baseline="0" dirty="0" smtClean="0"/>
              <a:t>ঝিয়ে দেওয়া</a:t>
            </a:r>
            <a:r>
              <a:rPr lang="bn-BD" baseline="0" dirty="0" smtClean="0"/>
              <a:t> পারে।</a:t>
            </a:r>
            <a:r>
              <a:rPr lang="bn-IN" baseline="0" dirty="0" smtClean="0"/>
              <a:t> স্লাইডে প্রদত্ত প্রশ্নগুলোর উত্তর শিক্ষার্থীদেরকে খাতায় লিখতে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খাতা দেখার পর উত্তর মিলিয়ে নিতে বলা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আজেকর পাঠের তৃ</a:t>
            </a:r>
            <a:r>
              <a:rPr lang="en-US" baseline="0" dirty="0" err="1" smtClean="0"/>
              <a:t>তীয়</a:t>
            </a:r>
            <a:r>
              <a:rPr lang="bn-IN" baseline="0" dirty="0" smtClean="0"/>
              <a:t> 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জানার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উদেশ্যে</a:t>
            </a:r>
            <a:r>
              <a:rPr lang="en-US" baseline="0" dirty="0" smtClean="0"/>
              <a:t> </a:t>
            </a:r>
            <a:r>
              <a:rPr lang="bn-IN" baseline="0" dirty="0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bn-IN" baseline="0" dirty="0" smtClean="0"/>
              <a:t>। চিত্রের মত আরো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bn-IN" baseline="0" dirty="0" smtClean="0"/>
              <a:t>।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প্রশ্নগুলোর উত্তর শিক্ষার্থীদের কাজ থেকে পাওয়ার পর নিচের উত্তরের সাথে মিলানো যেতে পারে।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bn-IN" baseline="0" dirty="0" smtClean="0"/>
              <a:t>ঘন দ্রবণে দ্রব তুলনামূলক বেশী থাকে।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bn-IN" baseline="0" dirty="0" smtClean="0"/>
              <a:t>পাতলা দ্রবণে দ্রব তুলনামূলক কম থাকে।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98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করবেন।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শব্দগুলো খাতায় লিখে নি</a:t>
            </a:r>
            <a:r>
              <a:rPr lang="bn-IN" baseline="0" dirty="0" smtClean="0"/>
              <a:t>বে এবং প্রয়োজনে শিক্ষক শব্দগুলোর পুনরালোচনা করতে পারেন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</a:t>
            </a:r>
            <a:r>
              <a:rPr lang="bn-BD" dirty="0" smtClean="0"/>
              <a:t>তরলের রঙের</a:t>
            </a:r>
            <a:r>
              <a:rPr lang="bn-BD" baseline="0" dirty="0" smtClean="0"/>
              <a:t> গাড়ত্ব, ঘনত্ব ও স্বাদ ইত্যাদি দ্বারা ঘন ও পাতলা তরলের পার্থক্য বুঝানো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চিত্রের</a:t>
            </a:r>
            <a:r>
              <a:rPr lang="bn-BD" baseline="0" smtClean="0"/>
              <a:t>  </a:t>
            </a:r>
            <a:r>
              <a:rPr lang="bn-BD" smtClean="0"/>
              <a:t>ঘন ও</a:t>
            </a:r>
            <a:r>
              <a:rPr lang="bn-BD" baseline="0" smtClean="0"/>
              <a:t> পাতলা দ্রবণের পার্থক্য বুঝানো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স্বাগতম, ক্লাসের প্রতি মনোযোগ আকর্ষণ</a:t>
            </a:r>
            <a:r>
              <a:rPr lang="en-US" baseline="0" dirty="0" smtClean="0"/>
              <a:t> </a:t>
            </a:r>
            <a:r>
              <a:rPr lang="bn-IN" baseline="0" smtClean="0"/>
              <a:t>এবং পাঠে আবহ সৃষ্টির জন্য চিত্রটি দেওয়া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কন্টেন্টটি মানসম্মত</a:t>
            </a:r>
            <a:r>
              <a:rPr lang="en-US" dirty="0" smtClean="0"/>
              <a:t> </a:t>
            </a:r>
            <a:r>
              <a:rPr lang="bn-BD" baseline="0" dirty="0" smtClean="0"/>
              <a:t>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bn-BD" baseline="0" dirty="0" smtClean="0"/>
              <a:t>দ্রব্য ও দ্রাবক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en-US" baseline="0" dirty="0" smtClean="0"/>
              <a:t> </a:t>
            </a:r>
            <a:r>
              <a:rPr lang="bn-IN" baseline="0" dirty="0" smtClean="0"/>
              <a:t>এবং তাদের উত্তরের মাধ্যমে পাঠ ঘোষনা করা যেতে </a:t>
            </a:r>
            <a:r>
              <a:rPr lang="bn-IN" baseline="0" smtClean="0"/>
              <a:t>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baseline="0" dirty="0" smtClean="0"/>
              <a:t>আজেকর পাঠের প্রথম শিখনফলের উদেশ্যে চিত্রগুলি দেওয়া হয়েছে। </a:t>
            </a:r>
            <a:r>
              <a:rPr lang="bn-BD" baseline="0" dirty="0" smtClean="0"/>
              <a:t>আমাদের চারপাশে</a:t>
            </a:r>
            <a:r>
              <a:rPr lang="en-US" baseline="0" dirty="0" smtClean="0"/>
              <a:t> </a:t>
            </a:r>
            <a:r>
              <a:rPr lang="bn-BD" baseline="0" dirty="0" smtClean="0"/>
              <a:t>এরকম </a:t>
            </a:r>
            <a:r>
              <a:rPr lang="bn-IN" baseline="0" dirty="0" smtClean="0"/>
              <a:t>বিষয়</a:t>
            </a:r>
            <a:r>
              <a:rPr lang="bn-BD" baseline="0" dirty="0" smtClean="0"/>
              <a:t> ব্যাখ্যা করে বিষয়টি সহজ করে শিক্ষার্থীকে বু</a:t>
            </a:r>
            <a:r>
              <a:rPr lang="bn-IN" baseline="0" dirty="0" smtClean="0"/>
              <a:t>ঝিয়ে দেওয়া</a:t>
            </a:r>
            <a:r>
              <a:rPr lang="bn-BD" baseline="0" dirty="0" smtClean="0"/>
              <a:t>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আজেকর পাঠের প্রথম শিখনফলের উদেশ্যে পরীক্ষাটি দেওয়া হয়েছে।</a:t>
            </a:r>
            <a:r>
              <a:rPr lang="en-US" baseline="0" dirty="0" smtClean="0"/>
              <a:t> </a:t>
            </a:r>
            <a:r>
              <a:rPr lang="en-US" dirty="0" err="1" smtClean="0"/>
              <a:t>বিশুদ্ধ</a:t>
            </a:r>
            <a:r>
              <a:rPr lang="en-US" dirty="0" smtClean="0"/>
              <a:t> উপকরণ</a:t>
            </a:r>
            <a:r>
              <a:rPr lang="en-US" baseline="0" dirty="0" smtClean="0"/>
              <a:t> সরবরাহ করে </a:t>
            </a:r>
            <a:r>
              <a:rPr lang="en-US" dirty="0" smtClean="0"/>
              <a:t>কাজটি শিক্ষার্থীদের</a:t>
            </a:r>
            <a:r>
              <a:rPr lang="en-US" baseline="0" dirty="0" smtClean="0"/>
              <a:t> দি</a:t>
            </a:r>
            <a:r>
              <a:rPr lang="bn-BD" baseline="0" dirty="0" smtClean="0"/>
              <a:t>য়ে</a:t>
            </a:r>
            <a:r>
              <a:rPr lang="en-US" baseline="0" dirty="0" smtClean="0"/>
              <a:t> করানো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bn-BD" baseline="0" dirty="0" smtClean="0"/>
              <a:t> অথবা প্রদর্শনের মাধ্যমে বিষয়টি সহজ করে শিক্ষার্থীকে বু</a:t>
            </a:r>
            <a:r>
              <a:rPr lang="bn-IN" baseline="0" dirty="0" smtClean="0"/>
              <a:t>ঝিয়ে দেওয়া</a:t>
            </a:r>
            <a:r>
              <a:rPr lang="bn-BD" baseline="0" dirty="0" smtClean="0"/>
              <a:t> পারে। </a:t>
            </a:r>
            <a:r>
              <a:rPr lang="bn-IN" baseline="0" dirty="0" smtClean="0"/>
              <a:t>স্লাইডে প্রদত্ত প্রশ্নগুলোর উত্তর শিক্ষার্থীদেরকে খাতায় লিখতে বলা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খাতা দেখার পর উত্তর মিলিয়ে নিতে বলা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আমাদের চারপাশের এরকম ঘটনা ব্যাখ্যা করে বিষয়টি সহজ করে শিক্ষার্থীকে বুঝানো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আমাদের চারপাশের এরকম ঘটনা ব্যাখ্যা করে বিষয়টি সহজ করে শিক্ষার্থীকে বুঝানো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4ABF2-F83C-4F3C-A6C4-0BF2037AB25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PowerPoint_Presentation1.ppt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ফ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থেকে এই পাঠটি ভালভাবে পড়ে নেওয়া যেতে পারে।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8743" y="4343400"/>
            <a:ext cx="6858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পূর্বে এই স্লাইডটি ডিলিট করে দেয়া যেতে 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F5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slide show-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তে যেতে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পারেন।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01782"/>
            <a:ext cx="4267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979003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Note Bar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 দেয়া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Notes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অনুসরণ করা যেতে পারে।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5791200"/>
            <a:ext cx="6858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কন্টেন্টটি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চেয়েও ভিন্ন আঙ্গিকে ভাল মানের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শ্রেণি উপযোগী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কন্টেন্ট তৈরি করে ক্লাসে প্রদর্শন করা যেতে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59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990600"/>
            <a:ext cx="5418667" cy="45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2727960"/>
            <a:ext cx="5486400" cy="45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 দ্রব কাকে বলে?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4572000"/>
            <a:ext cx="5486400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 দ্রাবক কাকে বলে?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00200" y="5638800"/>
            <a:ext cx="6172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তরল 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দ্রাবক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62667" y="381000"/>
            <a:ext cx="5621867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36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দ্রবণ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Picture 14" descr="image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95400"/>
            <a:ext cx="6096000" cy="4038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228600"/>
            <a:ext cx="4538133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66800" y="4876800"/>
            <a:ext cx="66294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পানি, সেলাইন ও জুসে কোনটি পাতলা ও কোনটি ঘন?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200400" y="1676400"/>
            <a:ext cx="1752600" cy="2819400"/>
            <a:chOff x="7391400" y="1084949"/>
            <a:chExt cx="1257586" cy="1810651"/>
          </a:xfrm>
        </p:grpSpPr>
        <p:pic>
          <p:nvPicPr>
            <p:cNvPr id="7" name="Picture 6" descr="52a16b9966455-water1.jpeg"/>
            <p:cNvPicPr>
              <a:picLocks noChangeAspect="1"/>
            </p:cNvPicPr>
            <p:nvPr/>
          </p:nvPicPr>
          <p:blipFill>
            <a:blip r:embed="rId3"/>
            <a:srcRect l="41503" t="15990"/>
            <a:stretch>
              <a:fillRect/>
            </a:stretch>
          </p:blipFill>
          <p:spPr>
            <a:xfrm>
              <a:off x="7391400" y="1084949"/>
              <a:ext cx="1257586" cy="1429651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7405255" y="2514600"/>
              <a:ext cx="12192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সেলাইন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400800" y="1371600"/>
            <a:ext cx="1143000" cy="3276600"/>
            <a:chOff x="7162800" y="3352800"/>
            <a:chExt cx="990600" cy="2209800"/>
          </a:xfrm>
        </p:grpSpPr>
        <p:grpSp>
          <p:nvGrpSpPr>
            <p:cNvPr id="14" name="Group 13"/>
            <p:cNvGrpSpPr/>
            <p:nvPr/>
          </p:nvGrpSpPr>
          <p:grpSpPr>
            <a:xfrm>
              <a:off x="7239000" y="3352800"/>
              <a:ext cx="838200" cy="1828800"/>
              <a:chOff x="7467600" y="3429000"/>
              <a:chExt cx="655663" cy="1524000"/>
            </a:xfrm>
          </p:grpSpPr>
          <p:pic>
            <p:nvPicPr>
              <p:cNvPr id="12" name="Picture 11" descr="mango_1000ml-500x500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7600" y="3429000"/>
                <a:ext cx="655663" cy="15240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7620000" y="4419600"/>
                <a:ext cx="3810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7162800" y="5181600"/>
              <a:ext cx="9906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জুস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3400" y="1752600"/>
            <a:ext cx="1981200" cy="2667000"/>
            <a:chOff x="762000" y="1600200"/>
            <a:chExt cx="1524000" cy="2057400"/>
          </a:xfrm>
        </p:grpSpPr>
        <p:pic>
          <p:nvPicPr>
            <p:cNvPr id="11" name="Picture 10" descr="index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1600200"/>
              <a:ext cx="1524000" cy="16764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066800" y="3276600"/>
              <a:ext cx="9144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28600" y="2335237"/>
            <a:ext cx="5760712" cy="1779563"/>
            <a:chOff x="952500" y="1261178"/>
            <a:chExt cx="8603661" cy="2472622"/>
          </a:xfrm>
        </p:grpSpPr>
        <p:grpSp>
          <p:nvGrpSpPr>
            <p:cNvPr id="28" name="Group 27"/>
            <p:cNvGrpSpPr/>
            <p:nvPr/>
          </p:nvGrpSpPr>
          <p:grpSpPr>
            <a:xfrm>
              <a:off x="952500" y="1295400"/>
              <a:ext cx="3559574" cy="2404178"/>
              <a:chOff x="1181100" y="1447800"/>
              <a:chExt cx="3040470" cy="233132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181100" y="1447800"/>
                <a:ext cx="3040470" cy="2331324"/>
                <a:chOff x="647700" y="1295400"/>
                <a:chExt cx="3040470" cy="2331324"/>
              </a:xfrm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grpSpPr>
            <p:pic>
              <p:nvPicPr>
                <p:cNvPr id="11" name="Picture 10" descr="Image0667.jpg"/>
                <p:cNvPicPr>
                  <a:picLocks noChangeAspect="1"/>
                </p:cNvPicPr>
                <p:nvPr/>
              </p:nvPicPr>
              <p:blipFill>
                <a:blip r:embed="rId3"/>
                <a:srcRect l="28148" t="2532" r="28889" b="28046"/>
                <a:stretch>
                  <a:fillRect/>
                </a:stretch>
              </p:blipFill>
              <p:spPr>
                <a:xfrm>
                  <a:off x="2474409" y="1295400"/>
                  <a:ext cx="1213761" cy="2331324"/>
                </a:xfrm>
                <a:prstGeom prst="rect">
                  <a:avLst/>
                </a:prstGeom>
                <a:ln w="28575">
                  <a:noFill/>
                </a:ln>
                <a:effectLst/>
              </p:spPr>
            </p:pic>
            <p:pic>
              <p:nvPicPr>
                <p:cNvPr id="21" name="Picture 20" descr="Image0666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5769" t="6000" r="9615" b="4000"/>
                <a:stretch>
                  <a:fillRect/>
                </a:stretch>
              </p:blipFill>
              <p:spPr>
                <a:xfrm>
                  <a:off x="647700" y="1295400"/>
                  <a:ext cx="1826709" cy="2331324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</p:grpSp>
          <p:sp>
            <p:nvSpPr>
              <p:cNvPr id="19" name="Rectangle 18"/>
              <p:cNvSpPr/>
              <p:nvPr/>
            </p:nvSpPr>
            <p:spPr>
              <a:xfrm>
                <a:off x="1714500" y="2667000"/>
                <a:ext cx="685800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821877" y="1261178"/>
              <a:ext cx="4734284" cy="2472622"/>
              <a:chOff x="4821877" y="1261178"/>
              <a:chExt cx="4734284" cy="2472622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pic>
            <p:nvPicPr>
              <p:cNvPr id="17" name="Picture 16" descr="Image0666.jpg"/>
              <p:cNvPicPr>
                <a:picLocks noChangeAspect="1"/>
              </p:cNvPicPr>
              <p:nvPr/>
            </p:nvPicPr>
            <p:blipFill>
              <a:blip r:embed="rId5" cstate="print"/>
              <a:srcRect l="5769" t="6000" r="9615" b="4000"/>
              <a:stretch>
                <a:fillRect/>
              </a:stretch>
            </p:blipFill>
            <p:spPr>
              <a:xfrm>
                <a:off x="4821877" y="1261178"/>
                <a:ext cx="1979706" cy="2438400"/>
              </a:xfrm>
              <a:prstGeom prst="rect">
                <a:avLst/>
              </a:prstGeom>
              <a:ln>
                <a:noFill/>
              </a:ln>
              <a:effectLst/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6870370" y="1295400"/>
                <a:ext cx="2685791" cy="2438400"/>
                <a:chOff x="3453024" y="3657600"/>
                <a:chExt cx="2602857" cy="2209800"/>
              </a:xfrm>
            </p:grpSpPr>
            <p:pic>
              <p:nvPicPr>
                <p:cNvPr id="13" name="Picture 12" descr="Image0667.jpg"/>
                <p:cNvPicPr>
                  <a:picLocks noChangeAspect="1"/>
                </p:cNvPicPr>
                <p:nvPr/>
              </p:nvPicPr>
              <p:blipFill>
                <a:blip r:embed="rId3"/>
                <a:srcRect l="36204" t="2532" r="34259" b="28046"/>
                <a:stretch>
                  <a:fillRect/>
                </a:stretch>
              </p:blipFill>
              <p:spPr>
                <a:xfrm>
                  <a:off x="5217681" y="3657600"/>
                  <a:ext cx="838200" cy="2209800"/>
                </a:xfrm>
                <a:prstGeom prst="rect">
                  <a:avLst/>
                </a:prstGeom>
                <a:ln w="28575">
                  <a:noFill/>
                </a:ln>
                <a:effectLst/>
              </p:spPr>
            </p:pic>
            <p:pic>
              <p:nvPicPr>
                <p:cNvPr id="14" name="Picture 13" descr="Image0667.jpg"/>
                <p:cNvPicPr>
                  <a:picLocks noChangeAspect="1"/>
                </p:cNvPicPr>
                <p:nvPr/>
              </p:nvPicPr>
              <p:blipFill>
                <a:blip r:embed="rId3"/>
                <a:srcRect l="37424" t="2532" r="34259" b="28046"/>
                <a:stretch>
                  <a:fillRect/>
                </a:stretch>
              </p:blipFill>
              <p:spPr>
                <a:xfrm>
                  <a:off x="4335352" y="3657600"/>
                  <a:ext cx="803564" cy="2209800"/>
                </a:xfrm>
                <a:prstGeom prst="rect">
                  <a:avLst/>
                </a:prstGeom>
                <a:ln w="28575">
                  <a:noFill/>
                </a:ln>
                <a:effectLst/>
              </p:spPr>
            </p:pic>
            <p:pic>
              <p:nvPicPr>
                <p:cNvPr id="15" name="Picture 14" descr="Image0667.jpg"/>
                <p:cNvPicPr>
                  <a:picLocks noChangeAspect="1"/>
                </p:cNvPicPr>
                <p:nvPr/>
              </p:nvPicPr>
              <p:blipFill>
                <a:blip r:embed="rId3"/>
                <a:srcRect l="36204" t="2532" r="34259" b="28046"/>
                <a:stretch>
                  <a:fillRect/>
                </a:stretch>
              </p:blipFill>
              <p:spPr>
                <a:xfrm>
                  <a:off x="3453024" y="3657600"/>
                  <a:ext cx="838200" cy="2209800"/>
                </a:xfrm>
                <a:prstGeom prst="rect">
                  <a:avLst/>
                </a:prstGeom>
                <a:ln w="28575">
                  <a:noFill/>
                </a:ln>
                <a:effectLst/>
              </p:spPr>
            </p:pic>
          </p:grpSp>
          <p:sp>
            <p:nvSpPr>
              <p:cNvPr id="25" name="Rectangle 24"/>
              <p:cNvSpPr/>
              <p:nvPr/>
            </p:nvSpPr>
            <p:spPr>
              <a:xfrm>
                <a:off x="5774018" y="2438400"/>
                <a:ext cx="791882" cy="53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6324600" y="2209800"/>
            <a:ext cx="2599267" cy="1981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 পদ্ধতি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ও খ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গ্লাসে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(সমপরিমান)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গ্লাসে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চামচ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গ্লাসে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চামচ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মিষ্টতা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নিচের ছকটি পূরণ কর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5733" y="1443335"/>
            <a:ext cx="5748867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প্রয়োজনীয় উপকর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ণ: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দুটি গ্লাস, চামচ, চিনি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মাপচোঙ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5734" y="762001"/>
            <a:ext cx="4072466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দ্রবণ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পার্থক্যকরণ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36850" y="762000"/>
            <a:ext cx="17508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মিনিটি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9600" y="152400"/>
            <a:ext cx="24384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051959"/>
              </p:ext>
            </p:extLst>
          </p:nvPr>
        </p:nvGraphicFramePr>
        <p:xfrm>
          <a:off x="343136" y="4648200"/>
          <a:ext cx="841586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096"/>
                <a:gridCol w="1870192"/>
                <a:gridCol w="1870192"/>
                <a:gridCol w="2078792"/>
                <a:gridCol w="1661593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গ্লাস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পানির</a:t>
                      </a:r>
                      <a:r>
                        <a:rPr lang="bn-BD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পরিমা</a:t>
                      </a:r>
                      <a:r>
                        <a:rPr lang="bn-IN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চিনির পরিমা</a:t>
                      </a:r>
                      <a:r>
                        <a:rPr lang="bn-IN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মিষ্টতা পর্যবেক্ষণ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১০০ মিলি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চামচ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১০০ মিলি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 চামচ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7010400" y="152401"/>
            <a:ext cx="11430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৪টি দল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  <p:bldP spid="32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89304"/>
              </p:ext>
            </p:extLst>
          </p:nvPr>
        </p:nvGraphicFramePr>
        <p:xfrm>
          <a:off x="508002" y="2743200"/>
          <a:ext cx="7992532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059"/>
                <a:gridCol w="1776118"/>
                <a:gridCol w="1776118"/>
                <a:gridCol w="1974225"/>
                <a:gridCol w="1578012"/>
              </a:tblGrid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গ্লাস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পানির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পরিমা</a:t>
                      </a:r>
                      <a:r>
                        <a:rPr lang="bn-IN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চিনির পরিমা</a:t>
                      </a:r>
                      <a:r>
                        <a:rPr lang="bn-IN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মিষ্টতা পর্যবেক্ষণ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১০০ মিলি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চামচ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১০০ মিলি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 চামচ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349067" y="5029200"/>
            <a:ext cx="94826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78133" y="4038600"/>
            <a:ext cx="135466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13867" y="5029200"/>
            <a:ext cx="176106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তুলনায় বেশি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17067" y="4038600"/>
            <a:ext cx="155786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28800" y="228600"/>
            <a:ext cx="527473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ভিডিওটি দেখ এবং তোমার উত্তর মিলিয়ে নাও</a:t>
            </a:r>
          </a:p>
        </p:txBody>
      </p:sp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48000" y="1219200"/>
          <a:ext cx="2819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Packager Shell Object" showAsIcon="1" r:id="rId4" imgW="914400" imgH="771525" progId="Package">
                  <p:embed/>
                </p:oleObj>
              </mc:Choice>
              <mc:Fallback>
                <p:oleObj name="Packager Shell Object" showAsIcon="1" r:id="rId4" imgW="914400" imgH="771525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19200"/>
                        <a:ext cx="2819400" cy="1143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1" y="1219200"/>
            <a:ext cx="38862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3058180"/>
            <a:ext cx="474133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১।  ঘন দ্রবণ কাকে বলে ব্যাখ্যা কর?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4353580"/>
            <a:ext cx="474133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২।  পাতলা দ্রবণ কাকে বলে ব্যাখ্যা কর?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25146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দ্রব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7818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দ্রবণে কোনটি কম পরিমাণে থাকে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8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815237" y="24027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229601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দ্রাবক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দ্রবণ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25908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দ্রব ও দ্রাবক 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1" y="3352800"/>
            <a:ext cx="6781803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চিনির দ্রবণে 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চিনির পরিমাণ কম।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 পরিমাণ কম।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পানির পরিমাণ বেশি। </a:t>
            </a: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4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1" y="5105402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81800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382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86201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562601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8482236" y="57555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676400" y="1981200"/>
            <a:ext cx="5867400" cy="685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 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6400" y="3048000"/>
            <a:ext cx="58674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দ্রাবক 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6400" y="4114800"/>
            <a:ext cx="59436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জলীয় দ্রবণ কাকে বলে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76400" y="5181600"/>
            <a:ext cx="59436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 উপর নির্ভর করে দ্রবণকে পাতলা বা ঘন বলা 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3638" y="697468"/>
            <a:ext cx="127310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মিনিটি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8267" y="609600"/>
            <a:ext cx="1828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2506133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6667" y="2133600"/>
            <a:ext cx="26416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জলীয় দ্রবণ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8133" y="3657600"/>
            <a:ext cx="26416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6667" y="3657600"/>
            <a:ext cx="26416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 দ্রবণ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6667" y="5257800"/>
            <a:ext cx="26416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পাতলা দ্রবণ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8133" y="2209800"/>
            <a:ext cx="26416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0400" y="5257800"/>
            <a:ext cx="26416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676400" y="3276600"/>
            <a:ext cx="6096000" cy="838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ধাপ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গ্লাসে ১ ফোটা, ২য় গ্লাসে ৪ ফোটা তরল নীল দিয়ে ভাল করে নেড়ে দাও।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76400" y="2209800"/>
            <a:ext cx="60198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ধাপ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কাঁচের গ্লাসের প্রতিটিতে ১কাপ করে পরিস্কার পানি নাও।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76400" y="4419600"/>
            <a:ext cx="6096000" cy="990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 ধাপ</a:t>
            </a:r>
            <a:r>
              <a:rPr lang="bn-IN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গ্লাসের মিশ্রণ কিরুপ নীল দেখাচ্ছে তা পর্যবেক্ষন করে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দ্রবণের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 লিখ।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3285068" y="5562600"/>
            <a:ext cx="3268132" cy="76200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লের মিশ্রণ কি দ্রবণ?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90800" y="228600"/>
            <a:ext cx="3962400" cy="1524000"/>
            <a:chOff x="2895600" y="76200"/>
            <a:chExt cx="3124200" cy="1295400"/>
          </a:xfrm>
        </p:grpSpPr>
        <p:sp>
          <p:nvSpPr>
            <p:cNvPr id="31" name="Rectangle 30"/>
            <p:cNvSpPr/>
            <p:nvPr/>
          </p:nvSpPr>
          <p:spPr>
            <a:xfrm>
              <a:off x="3220368" y="725269"/>
              <a:ext cx="2494632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2895600" y="76200"/>
              <a:ext cx="3124200" cy="6096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0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cture1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651000" y="3810000"/>
            <a:ext cx="6502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ক্লাসে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" y="457200"/>
            <a:ext cx="7924800" cy="5715000"/>
            <a:chOff x="533400" y="457200"/>
            <a:chExt cx="7924800" cy="5715000"/>
          </a:xfrm>
        </p:grpSpPr>
        <p:pic>
          <p:nvPicPr>
            <p:cNvPr id="2" name="Picture 1" descr="Diffusion_animated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457200"/>
              <a:ext cx="7924800" cy="4953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33400" y="5105400"/>
              <a:ext cx="7924800" cy="1066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67000" y="533400"/>
            <a:ext cx="41148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 কোনো প্রশ্ন ? ? 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5257800"/>
            <a:ext cx="2590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97483"/>
              </p:ext>
            </p:extLst>
          </p:nvPr>
        </p:nvGraphicFramePr>
        <p:xfrm>
          <a:off x="76200" y="76200"/>
          <a:ext cx="90678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Presentation" r:id="rId4" imgW="3616485" imgH="2711359" progId="PowerPoint.Show.12">
                  <p:embed/>
                </p:oleObj>
              </mc:Choice>
              <mc:Fallback>
                <p:oleObj name="Presentation" r:id="rId4" imgW="3616485" imgH="271135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76200"/>
                        <a:ext cx="906780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426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81001" y="3048000"/>
            <a:ext cx="3784600" cy="3276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মোজাফফর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উথরাইল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সিদ্দিকীয়া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mozafforict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42@gmail.com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Mob.-01718936920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75201" y="3124200"/>
            <a:ext cx="3793067" cy="3200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ষষ্ঠ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অষ্টম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৩-৪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8000" y="533401"/>
            <a:ext cx="7992533" cy="2209799"/>
            <a:chOff x="571500" y="533401"/>
            <a:chExt cx="8991600" cy="2438400"/>
          </a:xfrm>
        </p:grpSpPr>
        <p:pic>
          <p:nvPicPr>
            <p:cNvPr id="17" name="Picture 16" descr="0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" y="762000"/>
              <a:ext cx="1828800" cy="2057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9" descr="6.jpg"/>
            <p:cNvPicPr>
              <a:picLocks noChangeAspect="1"/>
            </p:cNvPicPr>
            <p:nvPr/>
          </p:nvPicPr>
          <p:blipFill>
            <a:blip r:embed="rId4" cstate="print"/>
            <a:srcRect l="3030" t="2703" r="3030"/>
            <a:stretch>
              <a:fillRect/>
            </a:stretch>
          </p:blipFill>
          <p:spPr>
            <a:xfrm>
              <a:off x="7505700" y="533401"/>
              <a:ext cx="2057400" cy="243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390900" y="914400"/>
              <a:ext cx="320040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 rot="5400000">
            <a:off x="2942872" y="4609394"/>
            <a:ext cx="3124200" cy="14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00200"/>
            <a:ext cx="2971800" cy="42672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8" name="Group 27"/>
          <p:cNvGrpSpPr/>
          <p:nvPr/>
        </p:nvGrpSpPr>
        <p:grpSpPr>
          <a:xfrm>
            <a:off x="381000" y="1905000"/>
            <a:ext cx="3852333" cy="914400"/>
            <a:chOff x="876300" y="990600"/>
            <a:chExt cx="3498850" cy="685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876300" y="990600"/>
              <a:ext cx="2132166" cy="6858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তুলনায়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চিনি...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চিনি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পানিতে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…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Arrow Connector 15"/>
            <p:cNvCxnSpPr>
              <a:stCxn id="13" idx="3"/>
            </p:cNvCxnSpPr>
            <p:nvPr/>
          </p:nvCxnSpPr>
          <p:spPr>
            <a:xfrm>
              <a:off x="3008466" y="1333500"/>
              <a:ext cx="1366684" cy="201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410200" y="3352800"/>
            <a:ext cx="3505200" cy="990600"/>
            <a:chOff x="122812" y="2514600"/>
            <a:chExt cx="2717567" cy="762000"/>
          </a:xfrm>
          <a:noFill/>
        </p:grpSpPr>
        <p:sp>
          <p:nvSpPr>
            <p:cNvPr id="14" name="Rectangle 13"/>
            <p:cNvSpPr/>
            <p:nvPr/>
          </p:nvSpPr>
          <p:spPr>
            <a:xfrm>
              <a:off x="949898" y="2514600"/>
              <a:ext cx="1890481" cy="7620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চিনির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তুলনায়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পানি...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চিনিকে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…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0800000">
              <a:off x="122812" y="2895600"/>
              <a:ext cx="792530" cy="8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6553200" y="4800600"/>
            <a:ext cx="2362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দ্রবনে যা বেশি এবং গলায় তাকে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800" y="4343400"/>
            <a:ext cx="23876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46400" y="304800"/>
            <a:ext cx="32512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চিত্রটি লক্ষ 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33400"/>
            <a:ext cx="7789333" cy="5715000"/>
          </a:xfrm>
          <a:prstGeom prst="rect">
            <a:avLst/>
          </a:prstGeom>
          <a:ln w="38100">
            <a:noFill/>
          </a:ln>
          <a:effectLst>
            <a:softEdge rad="317500"/>
          </a:effectLst>
        </p:spPr>
      </p:pic>
      <p:sp>
        <p:nvSpPr>
          <p:cNvPr id="19" name="TextBox 18"/>
          <p:cNvSpPr txBox="1"/>
          <p:nvPr/>
        </p:nvSpPr>
        <p:spPr>
          <a:xfrm>
            <a:off x="1862667" y="3048001"/>
            <a:ext cx="5350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্রব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দ্রাবক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524000" y="2667000"/>
            <a:ext cx="6477000" cy="762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 ও দ্রাবক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24000" y="5562600"/>
            <a:ext cx="64770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ঘনমাত্রার দ্রবণের মধ্যে পার্থক্য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24000" y="4191000"/>
            <a:ext cx="6477000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 ও পাতলা দ্রবণ তৈরি করতে 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1295400"/>
            <a:ext cx="37338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304800"/>
            <a:ext cx="2209800" cy="5321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228600"/>
            <a:ext cx="4538133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igh-salt-intake-linked-to-premature-cellular-ag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143000"/>
            <a:ext cx="1600200" cy="1371600"/>
          </a:xfrm>
          <a:prstGeom prst="rect">
            <a:avLst/>
          </a:prstGeom>
        </p:spPr>
      </p:pic>
      <p:pic>
        <p:nvPicPr>
          <p:cNvPr id="6" name="Picture 5" descr="Sug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219200"/>
            <a:ext cx="1524000" cy="1295400"/>
          </a:xfrm>
          <a:prstGeom prst="rect">
            <a:avLst/>
          </a:prstGeom>
        </p:spPr>
      </p:pic>
      <p:pic>
        <p:nvPicPr>
          <p:cNvPr id="8" name="Picture 7" descr="598269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657600"/>
            <a:ext cx="1836057" cy="1676400"/>
          </a:xfrm>
          <a:prstGeom prst="rect">
            <a:avLst/>
          </a:prstGeom>
        </p:spPr>
      </p:pic>
      <p:pic>
        <p:nvPicPr>
          <p:cNvPr id="10" name="Picture 9" descr="images2.jpg"/>
          <p:cNvPicPr>
            <a:picLocks noChangeAspect="1"/>
          </p:cNvPicPr>
          <p:nvPr/>
        </p:nvPicPr>
        <p:blipFill>
          <a:blip r:embed="rId6"/>
          <a:srcRect r="34125"/>
          <a:stretch>
            <a:fillRect/>
          </a:stretch>
        </p:blipFill>
        <p:spPr>
          <a:xfrm>
            <a:off x="3699641" y="3657600"/>
            <a:ext cx="1939159" cy="1653988"/>
          </a:xfrm>
          <a:prstGeom prst="rect">
            <a:avLst/>
          </a:prstGeom>
        </p:spPr>
      </p:pic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990600"/>
            <a:ext cx="1524000" cy="1676400"/>
          </a:xfrm>
          <a:prstGeom prst="rect">
            <a:avLst/>
          </a:prstGeom>
        </p:spPr>
      </p:pic>
      <p:sp>
        <p:nvSpPr>
          <p:cNvPr id="16" name="Plus 15"/>
          <p:cNvSpPr/>
          <p:nvPr/>
        </p:nvSpPr>
        <p:spPr>
          <a:xfrm>
            <a:off x="1981200" y="1524000"/>
            <a:ext cx="7620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4495800" y="1524000"/>
            <a:ext cx="7620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514600" y="3962400"/>
            <a:ext cx="762000" cy="685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qual 19"/>
          <p:cNvSpPr/>
          <p:nvPr/>
        </p:nvSpPr>
        <p:spPr>
          <a:xfrm>
            <a:off x="6400800" y="1447800"/>
            <a:ext cx="685800" cy="762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Equal 20"/>
          <p:cNvSpPr/>
          <p:nvPr/>
        </p:nvSpPr>
        <p:spPr>
          <a:xfrm>
            <a:off x="6248400" y="3962400"/>
            <a:ext cx="838200" cy="762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1600200"/>
            <a:ext cx="990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হলো...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33600" y="5562600"/>
            <a:ext cx="49530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সেলাইন বা জুসে কোনটি বেশি, কোনটি কম এবং কোনটি গলে, কোনটি গলায়?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7239000" y="914400"/>
            <a:ext cx="1600200" cy="1810651"/>
            <a:chOff x="7391400" y="1084949"/>
            <a:chExt cx="1257586" cy="1810651"/>
          </a:xfrm>
        </p:grpSpPr>
        <p:pic>
          <p:nvPicPr>
            <p:cNvPr id="7" name="Picture 6" descr="52a16b9966455-water1.jpeg"/>
            <p:cNvPicPr>
              <a:picLocks noChangeAspect="1"/>
            </p:cNvPicPr>
            <p:nvPr/>
          </p:nvPicPr>
          <p:blipFill>
            <a:blip r:embed="rId8"/>
            <a:srcRect l="41503" t="15990"/>
            <a:stretch>
              <a:fillRect/>
            </a:stretch>
          </p:blipFill>
          <p:spPr>
            <a:xfrm>
              <a:off x="7391400" y="1084949"/>
              <a:ext cx="1257586" cy="1429651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7405255" y="2514600"/>
              <a:ext cx="1219200" cy="381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সেলাইন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7620000" y="3886200"/>
            <a:ext cx="9906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হলো...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7543800" y="3048000"/>
            <a:ext cx="990600" cy="2209800"/>
            <a:chOff x="7162800" y="3352800"/>
            <a:chExt cx="990600" cy="2209800"/>
          </a:xfrm>
        </p:grpSpPr>
        <p:grpSp>
          <p:nvGrpSpPr>
            <p:cNvPr id="9" name="Group 13"/>
            <p:cNvGrpSpPr/>
            <p:nvPr/>
          </p:nvGrpSpPr>
          <p:grpSpPr>
            <a:xfrm>
              <a:off x="7239000" y="3352800"/>
              <a:ext cx="838200" cy="1828800"/>
              <a:chOff x="7467600" y="3429000"/>
              <a:chExt cx="655663" cy="1524000"/>
            </a:xfrm>
          </p:grpSpPr>
          <p:pic>
            <p:nvPicPr>
              <p:cNvPr id="12" name="Picture 11" descr="mango_1000ml-500x500.jp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67600" y="3429000"/>
                <a:ext cx="655663" cy="15240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7620000" y="4419600"/>
                <a:ext cx="3810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7162800" y="5181600"/>
              <a:ext cx="9906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জুস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219200" y="2209800"/>
            <a:ext cx="1524000" cy="1752600"/>
            <a:chOff x="571500" y="1981200"/>
            <a:chExt cx="2514600" cy="2532185"/>
          </a:xfrm>
        </p:grpSpPr>
        <p:pic>
          <p:nvPicPr>
            <p:cNvPr id="35" name="Picture 34" descr="images123467.jpg"/>
            <p:cNvPicPr>
              <a:picLocks noChangeAspect="1"/>
            </p:cNvPicPr>
            <p:nvPr/>
          </p:nvPicPr>
          <p:blipFill>
            <a:blip r:embed="rId4"/>
            <a:srcRect t="4970" b="22969"/>
            <a:stretch>
              <a:fillRect/>
            </a:stretch>
          </p:blipFill>
          <p:spPr>
            <a:xfrm>
              <a:off x="571500" y="1981200"/>
              <a:ext cx="2514600" cy="22098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874395" y="4242079"/>
              <a:ext cx="2085975" cy="271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বিশুদ্ধ পানি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93533" y="2209800"/>
            <a:ext cx="1659467" cy="1828800"/>
            <a:chOff x="3619500" y="2133600"/>
            <a:chExt cx="2438400" cy="2431677"/>
          </a:xfrm>
        </p:grpSpPr>
        <p:pic>
          <p:nvPicPr>
            <p:cNvPr id="51" name="Picture 50" descr="Sea_Salt_in_Bowl_WB_Dshad__md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19500" y="2133600"/>
              <a:ext cx="2438400" cy="2133600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3818554" y="4251512"/>
              <a:ext cx="2086946" cy="3137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ষ্কার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চিনি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58604" y="1524001"/>
            <a:ext cx="4499196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প্রয়োজনীয় উপকর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ণ: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গ্লাস, চামচ, চিনি, পানি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8933" y="838201"/>
            <a:ext cx="24384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 ও দ্রাবক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 পরিচিতি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34200" y="914400"/>
            <a:ext cx="1828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মিনিটি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228600"/>
            <a:ext cx="16764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621309"/>
              </p:ext>
            </p:extLst>
          </p:nvPr>
        </p:nvGraphicFramePr>
        <p:xfrm>
          <a:off x="990600" y="4343400"/>
          <a:ext cx="7620000" cy="201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280"/>
                <a:gridCol w="2848598"/>
                <a:gridCol w="1780374"/>
                <a:gridCol w="1655748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পদার্থ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পরিমা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কম/বেশি)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গলে/গলায়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34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34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5715001" y="2237510"/>
            <a:ext cx="2988734" cy="1801090"/>
            <a:chOff x="5715001" y="2362200"/>
            <a:chExt cx="2988734" cy="1905000"/>
          </a:xfrm>
        </p:grpSpPr>
        <p:sp>
          <p:nvSpPr>
            <p:cNvPr id="45" name="Rectangle 44"/>
            <p:cNvSpPr/>
            <p:nvPr/>
          </p:nvSpPr>
          <p:spPr>
            <a:xfrm>
              <a:off x="5715001" y="2362200"/>
              <a:ext cx="2988734" cy="1905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কাজ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গ্লাস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ের       অংশ পানি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১চামচ চিনি  যোগ করে নাড়া দিয়ে শরবত তৈরি কর এবং নিচের ছকটি পূরণ কর।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9519282"/>
                </p:ext>
              </p:extLst>
            </p:nvPr>
          </p:nvGraphicFramePr>
          <p:xfrm>
            <a:off x="7162800" y="2494084"/>
            <a:ext cx="442912" cy="402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Equation" r:id="rId6" imgW="152268" imgH="266469" progId="Equation.3">
                    <p:embed/>
                  </p:oleObj>
                </mc:Choice>
                <mc:Fallback>
                  <p:oleObj name="Equation" r:id="rId6" imgW="152268" imgH="266469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2800" y="2494084"/>
                          <a:ext cx="442912" cy="4029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Rectangle 23"/>
          <p:cNvSpPr/>
          <p:nvPr/>
        </p:nvSpPr>
        <p:spPr>
          <a:xfrm>
            <a:off x="6934200" y="228600"/>
            <a:ext cx="13716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দল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6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049403"/>
              </p:ext>
            </p:extLst>
          </p:nvPr>
        </p:nvGraphicFramePr>
        <p:xfrm>
          <a:off x="762000" y="2057401"/>
          <a:ext cx="7696200" cy="144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451"/>
                <a:gridCol w="2787176"/>
                <a:gridCol w="1888087"/>
                <a:gridCol w="1492486"/>
              </a:tblGrid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পদার্থ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পরিমা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ণ</a:t>
                      </a: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(কম/বেশি)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গলে/গলায়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1280" marR="8128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600200" y="228600"/>
            <a:ext cx="5748867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উত্তর মিলিয়ে নাও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20533" y="2667000"/>
            <a:ext cx="1016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61200" y="3124200"/>
            <a:ext cx="1016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দ্রাবক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61200" y="2667000"/>
            <a:ext cx="1016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0533" y="3124200"/>
            <a:ext cx="1016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0" y="3124200"/>
            <a:ext cx="1016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0600" y="2667000"/>
            <a:ext cx="1016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61000" y="2667000"/>
            <a:ext cx="1016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84800" y="3124200"/>
            <a:ext cx="1016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গলায়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2" name="Object 2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456157"/>
              </p:ext>
            </p:extLst>
          </p:nvPr>
        </p:nvGraphicFramePr>
        <p:xfrm>
          <a:off x="3581400" y="914400"/>
          <a:ext cx="2514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914400"/>
                        <a:ext cx="2514600" cy="990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1524000" y="5715000"/>
            <a:ext cx="63246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দ্রব + দ্রাবক = দ্রবণ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98600" y="4876800"/>
            <a:ext cx="62484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দ্রব য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াতে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দ্রবীভূত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7800" y="4008120"/>
            <a:ext cx="62484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দ্রবণে 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দ্রবীভূত হয় তা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3" grpId="0"/>
      <p:bldP spid="16" grpId="0"/>
      <p:bldP spid="21" grpId="0"/>
      <p:bldP spid="24" grpId="0"/>
      <p:bldP spid="26" grpId="0"/>
      <p:bldP spid="27" grpId="0"/>
      <p:bldP spid="33" grpId="0" animBg="1"/>
      <p:bldP spid="28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1043</Words>
  <Application>Microsoft Office PowerPoint</Application>
  <PresentationFormat>On-screen Show (4:3)</PresentationFormat>
  <Paragraphs>191</Paragraphs>
  <Slides>21</Slides>
  <Notes>17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Equation</vt:lpstr>
      <vt:lpstr>Packager Shell Object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Mostafizur</cp:lastModifiedBy>
  <cp:revision>287</cp:revision>
  <dcterms:created xsi:type="dcterms:W3CDTF">2006-08-16T00:00:00Z</dcterms:created>
  <dcterms:modified xsi:type="dcterms:W3CDTF">2016-08-10T03:23:42Z</dcterms:modified>
</cp:coreProperties>
</file>